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8" r:id="rId1"/>
  </p:sldMasterIdLst>
  <p:notesMasterIdLst>
    <p:notesMasterId r:id="rId13"/>
  </p:notesMasterIdLst>
  <p:sldIdLst>
    <p:sldId id="256" r:id="rId2"/>
    <p:sldId id="257" r:id="rId3"/>
    <p:sldId id="259" r:id="rId4"/>
    <p:sldId id="258" r:id="rId5"/>
    <p:sldId id="260" r:id="rId6"/>
    <p:sldId id="261" r:id="rId7"/>
    <p:sldId id="262" r:id="rId8"/>
    <p:sldId id="263" r:id="rId9"/>
    <p:sldId id="264"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65" autoAdjust="0"/>
    <p:restoredTop sz="79015" autoAdjust="0"/>
  </p:normalViewPr>
  <p:slideViewPr>
    <p:cSldViewPr snapToGrid="0">
      <p:cViewPr varScale="1">
        <p:scale>
          <a:sx n="58" d="100"/>
          <a:sy n="58" d="100"/>
        </p:scale>
        <p:origin x="123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21B0B4-35FD-4892-8C94-4FA97F1915B3}" type="datetimeFigureOut">
              <a:rPr lang="en-US" smtClean="0"/>
              <a:t>10/23/2019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D1370F-0148-4CFA-A118-FC98A870651A}" type="slidenum">
              <a:rPr lang="en-US" smtClean="0"/>
              <a:t>‹#›</a:t>
            </a:fld>
            <a:endParaRPr lang="en-US"/>
          </a:p>
        </p:txBody>
      </p:sp>
    </p:spTree>
    <p:extLst>
      <p:ext uri="{BB962C8B-B14F-4D97-AF65-F5344CB8AC3E}">
        <p14:creationId xmlns:p14="http://schemas.microsoft.com/office/powerpoint/2010/main" val="4292634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Good afternoon ladies and gentlemen. My name is #####. It is honor to be here today to share some of the finer academic points regarding the subject of business ups - a very powerful topic indeed. On Novembers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2018, in a live television debate regarding the future of man verse machine, </a:t>
            </a:r>
            <a:r>
              <a:rPr lang="en-US" sz="1200" i="1" kern="1200" dirty="0" smtClean="0">
                <a:solidFill>
                  <a:schemeClr val="tx1"/>
                </a:solidFill>
                <a:effectLst/>
                <a:latin typeface="+mn-lt"/>
                <a:ea typeface="+mn-ea"/>
                <a:cs typeface="+mn-cs"/>
              </a:rPr>
              <a:t>Bennett Conlin, </a:t>
            </a:r>
            <a:r>
              <a:rPr lang="en-US" sz="1200" kern="1200" dirty="0" smtClean="0">
                <a:solidFill>
                  <a:schemeClr val="tx1"/>
                </a:solidFill>
                <a:effectLst/>
                <a:latin typeface="+mn-lt"/>
                <a:ea typeface="+mn-ea"/>
                <a:cs typeface="+mn-cs"/>
              </a:rPr>
              <a:t>a reputable business manager from the Shenandoah Valley SBDC, was asked a very provocative question. The  question was, ‘What do think will happen to us (financially and  economic-wise)  in the near future, particularity with regards to the fact that technology - as it gets – is increasingly replacing humans in the labor market? Despite that this was presented a very adamant and speculative question, </a:t>
            </a:r>
            <a:r>
              <a:rPr lang="en-US" sz="1200" i="1" kern="1200" dirty="0" smtClean="0">
                <a:solidFill>
                  <a:schemeClr val="tx1"/>
                </a:solidFill>
                <a:effectLst/>
                <a:latin typeface="+mn-lt"/>
                <a:ea typeface="+mn-ea"/>
                <a:cs typeface="+mn-cs"/>
              </a:rPr>
              <a:t>Bennett </a:t>
            </a:r>
            <a:r>
              <a:rPr lang="en-US" sz="1200" kern="1200" dirty="0" smtClean="0">
                <a:solidFill>
                  <a:schemeClr val="tx1"/>
                </a:solidFill>
                <a:effectLst/>
                <a:latin typeface="+mn-lt"/>
                <a:ea typeface="+mn-ea"/>
                <a:cs typeface="+mn-cs"/>
              </a:rPr>
              <a:t>responded confidently. He said, “As have done for thousands of years, we will adapt.”</a:t>
            </a:r>
          </a:p>
          <a:p>
            <a:r>
              <a:rPr lang="en-US" sz="1200" kern="1200" dirty="0" smtClean="0">
                <a:solidFill>
                  <a:schemeClr val="tx1"/>
                </a:solidFill>
                <a:effectLst/>
                <a:latin typeface="+mn-lt"/>
                <a:ea typeface="+mn-ea"/>
                <a:cs typeface="+mn-cs"/>
              </a:rPr>
              <a:t>In his response, </a:t>
            </a:r>
            <a:r>
              <a:rPr lang="en-US" sz="1200" i="1" kern="1200" dirty="0" smtClean="0">
                <a:solidFill>
                  <a:schemeClr val="tx1"/>
                </a:solidFill>
                <a:effectLst/>
                <a:latin typeface="+mn-lt"/>
                <a:ea typeface="+mn-ea"/>
                <a:cs typeface="+mn-cs"/>
              </a:rPr>
              <a:t>Bennett </a:t>
            </a:r>
            <a:r>
              <a:rPr lang="en-US" sz="1200" kern="1200" dirty="0" smtClean="0">
                <a:solidFill>
                  <a:schemeClr val="tx1"/>
                </a:solidFill>
                <a:effectLst/>
                <a:latin typeface="+mn-lt"/>
                <a:ea typeface="+mn-ea"/>
                <a:cs typeface="+mn-cs"/>
              </a:rPr>
              <a:t>claimed that even when over 90% of all jobs our jobs have been by taken by machines, we will cope. He recognized that this adaption would predominantly involve private ‘business startups’. No matter how we try to control the limits of technology, machine dominance in the future is inevitable. The path towards the era of machine dominance, which by some innate compulsion, we are so eager to follow, will influence us to become more proactive in job creation. People will tend toward economic and financial independed by opening up their business. In this regard, the need for understanding how starting new business has never been more important.</a:t>
            </a:r>
          </a:p>
          <a:p>
            <a:endParaRPr lang="en-US" dirty="0"/>
          </a:p>
        </p:txBody>
      </p:sp>
      <p:sp>
        <p:nvSpPr>
          <p:cNvPr id="4" name="Slide Number Placeholder 3"/>
          <p:cNvSpPr>
            <a:spLocks noGrp="1"/>
          </p:cNvSpPr>
          <p:nvPr>
            <p:ph type="sldNum" sz="quarter" idx="10"/>
          </p:nvPr>
        </p:nvSpPr>
        <p:spPr/>
        <p:txBody>
          <a:bodyPr/>
          <a:lstStyle/>
          <a:p>
            <a:fld id="{93D1370F-0148-4CFA-A118-FC98A870651A}" type="slidenum">
              <a:rPr lang="en-US" smtClean="0"/>
              <a:t>2</a:t>
            </a:fld>
            <a:endParaRPr lang="en-US"/>
          </a:p>
        </p:txBody>
      </p:sp>
    </p:spTree>
    <p:extLst>
      <p:ext uri="{BB962C8B-B14F-4D97-AF65-F5344CB8AC3E}">
        <p14:creationId xmlns:p14="http://schemas.microsoft.com/office/powerpoint/2010/main" val="61233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What makes the topic very important and worth reflecting is that it defines and reflects on key constitutes of a very critical stage in the lifetime cycle of every person alive. The topic reflect on two very fundamental aspects that are innate to human desires. These include;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Need for personal freedom and flexibility,</a:t>
            </a:r>
            <a:r>
              <a:rPr lang="en-US" sz="1200" kern="1200" baseline="0" dirty="0" smtClean="0">
                <a:solidFill>
                  <a:schemeClr val="tx1"/>
                </a:solidFill>
                <a:effectLst/>
                <a:latin typeface="+mn-lt"/>
                <a:ea typeface="+mn-ea"/>
                <a:cs typeface="+mn-cs"/>
              </a:rPr>
              <a:t> the need to achieve f</a:t>
            </a:r>
            <a:r>
              <a:rPr lang="en-US" sz="1200" kern="1200" dirty="0" smtClean="0">
                <a:solidFill>
                  <a:schemeClr val="tx1"/>
                </a:solidFill>
                <a:effectLst/>
                <a:latin typeface="+mn-lt"/>
                <a:ea typeface="+mn-ea"/>
                <a:cs typeface="+mn-cs"/>
              </a:rPr>
              <a:t>inancial stability, personal ties to passionate desires and the need or</a:t>
            </a:r>
            <a:r>
              <a:rPr lang="en-US" sz="1200" kern="1200" baseline="0" dirty="0" smtClean="0">
                <a:solidFill>
                  <a:schemeClr val="tx1"/>
                </a:solidFill>
                <a:effectLst/>
                <a:latin typeface="+mn-lt"/>
                <a:ea typeface="+mn-ea"/>
                <a:cs typeface="+mn-cs"/>
              </a:rPr>
              <a:t> inclination</a:t>
            </a:r>
            <a:r>
              <a:rPr lang="en-US" sz="1200" kern="1200" dirty="0" smtClean="0">
                <a:solidFill>
                  <a:schemeClr val="tx1"/>
                </a:solidFill>
                <a:effectLst/>
                <a:latin typeface="+mn-lt"/>
                <a:ea typeface="+mn-ea"/>
                <a:cs typeface="+mn-cs"/>
              </a:rPr>
              <a:t> solve a particular problems in the society</a:t>
            </a:r>
            <a:r>
              <a:rPr lang="en-US" sz="1200" kern="1200" baseline="0" dirty="0" smtClean="0">
                <a:solidFill>
                  <a:schemeClr val="tx1"/>
                </a:solidFill>
                <a:effectLst/>
                <a:latin typeface="+mn-lt"/>
                <a:ea typeface="+mn-ea"/>
                <a:cs typeface="+mn-cs"/>
              </a:rPr>
              <a:t>. A</a:t>
            </a:r>
            <a:r>
              <a:rPr lang="en-US" sz="800" kern="1200" dirty="0" smtClean="0">
                <a:solidFill>
                  <a:schemeClr val="tx1"/>
                </a:solidFill>
                <a:effectLst/>
                <a:latin typeface="+mn-lt"/>
                <a:ea typeface="+mn-ea"/>
                <a:cs typeface="+mn-cs"/>
              </a:rPr>
              <a:t>ccording to </a:t>
            </a:r>
            <a:r>
              <a:rPr lang="en-US" sz="1200" dirty="0" err="1" smtClean="0">
                <a:solidFill>
                  <a:schemeClr val="tx1"/>
                </a:solidFill>
              </a:rPr>
              <a:t>Luftman</a:t>
            </a:r>
            <a:r>
              <a:rPr lang="en-US" sz="1200" dirty="0" smtClean="0">
                <a:solidFill>
                  <a:schemeClr val="tx1"/>
                </a:solidFill>
              </a:rPr>
              <a:t>, </a:t>
            </a:r>
            <a:r>
              <a:rPr lang="en-US" sz="1200" dirty="0" err="1" smtClean="0">
                <a:solidFill>
                  <a:schemeClr val="tx1"/>
                </a:solidFill>
              </a:rPr>
              <a:t>Lyytinen</a:t>
            </a:r>
            <a:r>
              <a:rPr lang="en-US" sz="1200" dirty="0" smtClean="0">
                <a:solidFill>
                  <a:schemeClr val="tx1"/>
                </a:solidFill>
              </a:rPr>
              <a:t> &amp; ben (2017),</a:t>
            </a:r>
            <a:r>
              <a:rPr lang="en-US" sz="1200" baseline="0" dirty="0" smtClean="0">
                <a:solidFill>
                  <a:schemeClr val="tx1"/>
                </a:solidFill>
              </a:rPr>
              <a:t> these constructs present the basic frameworks of connection between people and the society they are part.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3D1370F-0148-4CFA-A118-FC98A870651A}" type="slidenum">
              <a:rPr lang="en-US" smtClean="0"/>
              <a:t>3</a:t>
            </a:fld>
            <a:endParaRPr lang="en-US"/>
          </a:p>
        </p:txBody>
      </p:sp>
    </p:spTree>
    <p:extLst>
      <p:ext uri="{BB962C8B-B14F-4D97-AF65-F5344CB8AC3E}">
        <p14:creationId xmlns:p14="http://schemas.microsoft.com/office/powerpoint/2010/main" val="138222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My aim i</a:t>
            </a:r>
            <a:r>
              <a:rPr lang="en-US" sz="1200" kern="1200" dirty="0" smtClean="0">
                <a:solidFill>
                  <a:schemeClr val="tx1"/>
                </a:solidFill>
                <a:effectLst/>
                <a:latin typeface="+mn-lt"/>
                <a:ea typeface="+mn-ea"/>
                <a:cs typeface="+mn-cs"/>
              </a:rPr>
              <a:t>n this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speech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to address this subject by specifically focusing on the strategic aspects that influence the success rates of business startup within the contemporary business environment. I will categorically reflect on following four major factor that, through intensive research, I have identified to be most critical areas where new entrepreneurs must focus on if they opt to succeed in their startups, and more importantly, if they aspire to thrive in the tomorrow’s economic battle.</a:t>
            </a:r>
          </a:p>
          <a:p>
            <a:endParaRPr lang="en-US" dirty="0"/>
          </a:p>
        </p:txBody>
      </p:sp>
      <p:sp>
        <p:nvSpPr>
          <p:cNvPr id="4" name="Slide Number Placeholder 3"/>
          <p:cNvSpPr>
            <a:spLocks noGrp="1"/>
          </p:cNvSpPr>
          <p:nvPr>
            <p:ph type="sldNum" sz="quarter" idx="10"/>
          </p:nvPr>
        </p:nvSpPr>
        <p:spPr/>
        <p:txBody>
          <a:bodyPr/>
          <a:lstStyle/>
          <a:p>
            <a:fld id="{93D1370F-0148-4CFA-A118-FC98A870651A}" type="slidenum">
              <a:rPr lang="en-US" smtClean="0"/>
              <a:t>4</a:t>
            </a:fld>
            <a:endParaRPr lang="en-US"/>
          </a:p>
        </p:txBody>
      </p:sp>
    </p:spTree>
    <p:extLst>
      <p:ext uri="{BB962C8B-B14F-4D97-AF65-F5344CB8AC3E}">
        <p14:creationId xmlns:p14="http://schemas.microsoft.com/office/powerpoint/2010/main" val="2507902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Every aspect involved with the idea of starting a business must be founded on a profound framework of one’s understanding of inner self</a:t>
            </a:r>
          </a:p>
          <a:p>
            <a:r>
              <a:rPr lang="en-US" sz="1200" kern="1200" dirty="0" smtClean="0">
                <a:solidFill>
                  <a:schemeClr val="tx1"/>
                </a:solidFill>
                <a:effectLst/>
                <a:latin typeface="+mn-lt"/>
                <a:ea typeface="+mn-ea"/>
                <a:cs typeface="+mn-cs"/>
              </a:rPr>
              <a:t>Self-evaluation</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more like a tool that creates the foundation for everything you do. It allows you to identify the paths of choice that is most realistic when moving forward. It is better to know the hard truth about oneself in relation to the business idea earlier than later. In this regards, when reflecting on these aspects, you must be brutally honest with your answers.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recognized the driving factor necessary for seeing the projects through. One must thoroughly review his skill, passion, expertise, management integrity, lifestyle objectives and the readiness to engage the activity. There are no limits on who can become a great entrepreneur. Sabrina Parsons said, </a:t>
            </a:r>
            <a:r>
              <a:rPr lang="en-US" sz="1200" i="1" kern="1200" dirty="0" smtClean="0">
                <a:solidFill>
                  <a:schemeClr val="tx1"/>
                </a:solidFill>
                <a:effectLst/>
                <a:latin typeface="+mn-lt"/>
                <a:ea typeface="+mn-ea"/>
                <a:cs typeface="+mn-cs"/>
              </a:rPr>
              <a:t>“Know yourself, and work in a job that caters to your strengths. This knowledge will make you happier.”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Before  starting a business,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Identify you own reasons for wanting to</a:t>
            </a:r>
            <a:r>
              <a:rPr lang="en-US" sz="1200" kern="1200" baseline="0" dirty="0" smtClean="0">
                <a:solidFill>
                  <a:schemeClr val="tx1"/>
                </a:solidFill>
                <a:effectLst/>
                <a:latin typeface="+mn-lt"/>
                <a:ea typeface="+mn-ea"/>
                <a:cs typeface="+mn-cs"/>
              </a:rPr>
              <a:t> engage in the venture. You must be prudent and honest in your self evaluation</a:t>
            </a:r>
            <a:endParaRPr lang="en-US" dirty="0"/>
          </a:p>
        </p:txBody>
      </p:sp>
      <p:sp>
        <p:nvSpPr>
          <p:cNvPr id="4" name="Slide Number Placeholder 3"/>
          <p:cNvSpPr>
            <a:spLocks noGrp="1"/>
          </p:cNvSpPr>
          <p:nvPr>
            <p:ph type="sldNum" sz="quarter" idx="10"/>
          </p:nvPr>
        </p:nvSpPr>
        <p:spPr/>
        <p:txBody>
          <a:bodyPr/>
          <a:lstStyle/>
          <a:p>
            <a:fld id="{93D1370F-0148-4CFA-A118-FC98A870651A}" type="slidenum">
              <a:rPr lang="en-US" smtClean="0"/>
              <a:t>6</a:t>
            </a:fld>
            <a:endParaRPr lang="en-US"/>
          </a:p>
        </p:txBody>
      </p:sp>
    </p:spTree>
    <p:extLst>
      <p:ext uri="{BB962C8B-B14F-4D97-AF65-F5344CB8AC3E}">
        <p14:creationId xmlns:p14="http://schemas.microsoft.com/office/powerpoint/2010/main" val="3987857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Performing a critical research on the fundamental constructs of industry you intent to venture in is a prominent idea especially business startups. The analysis should focus on the factors that critical drive the industry.  </a:t>
            </a:r>
          </a:p>
          <a:p>
            <a:r>
              <a:rPr lang="en-US" sz="1200" b="1" kern="1200" dirty="0" smtClean="0">
                <a:solidFill>
                  <a:schemeClr val="tx1"/>
                </a:solidFill>
                <a:effectLst/>
                <a:latin typeface="+mn-lt"/>
                <a:ea typeface="+mn-ea"/>
                <a:cs typeface="+mn-cs"/>
              </a:rPr>
              <a:t>Competitors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Business rivalry is predominant aspect across all known business industries. Analyzing your Competitors is key to identifying the most effective strategies and practices that you can implement in your business to be better. </a:t>
            </a:r>
          </a:p>
          <a:p>
            <a:r>
              <a:rPr lang="en-US" sz="1200" b="1" kern="1200" dirty="0" smtClean="0">
                <a:solidFill>
                  <a:schemeClr val="tx1"/>
                </a:solidFill>
                <a:effectLst/>
                <a:latin typeface="+mn-lt"/>
                <a:ea typeface="+mn-ea"/>
                <a:cs typeface="+mn-cs"/>
              </a:rPr>
              <a:t>Technology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Technology is an integral element in today’s businesses. Technology is dynamic and subject to change. Analyzing how technology influences the industry allows one to make decision and choices that enhances sustainability of your new enterprise.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3D1370F-0148-4CFA-A118-FC98A870651A}" type="slidenum">
              <a:rPr lang="en-US" smtClean="0"/>
              <a:t>7</a:t>
            </a:fld>
            <a:endParaRPr lang="en-US"/>
          </a:p>
        </p:txBody>
      </p:sp>
    </p:spTree>
    <p:extLst>
      <p:ext uri="{BB962C8B-B14F-4D97-AF65-F5344CB8AC3E}">
        <p14:creationId xmlns:p14="http://schemas.microsoft.com/office/powerpoint/2010/main" val="2403360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Evaluating the audience that your new business identifies with is essential in that it influences quality control. The practice also enhances a view of how attractive the prospective market really is</a:t>
            </a:r>
            <a:r>
              <a:rPr lang="en-US" sz="1200" kern="1200" baseline="0" dirty="0" smtClean="0">
                <a:solidFill>
                  <a:schemeClr val="tx1"/>
                </a:solidFill>
                <a:effectLst/>
                <a:latin typeface="+mn-lt"/>
                <a:ea typeface="+mn-ea"/>
                <a:cs typeface="+mn-cs"/>
              </a:rPr>
              <a:t> </a:t>
            </a:r>
            <a:r>
              <a:rPr lang="en-US" sz="1200" dirty="0" smtClean="0"/>
              <a:t>(</a:t>
            </a:r>
            <a:r>
              <a:rPr lang="en-US" sz="1200" dirty="0" smtClean="0">
                <a:solidFill>
                  <a:schemeClr val="tx1"/>
                </a:solidFill>
              </a:rPr>
              <a:t>Hills, 2018).</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Evaluating the targeted niche influences specificity. This is the ability of a business define its particular roles and functions in the wider framework of the industry.  For instance, establishing specificity enable the entrepreneur to have explicit business objectives and a clear marketing message.</a:t>
            </a:r>
          </a:p>
          <a:p>
            <a:endParaRPr lang="en-US" dirty="0"/>
          </a:p>
        </p:txBody>
      </p:sp>
      <p:sp>
        <p:nvSpPr>
          <p:cNvPr id="4" name="Slide Number Placeholder 3"/>
          <p:cNvSpPr>
            <a:spLocks noGrp="1"/>
          </p:cNvSpPr>
          <p:nvPr>
            <p:ph type="sldNum" sz="quarter" idx="10"/>
          </p:nvPr>
        </p:nvSpPr>
        <p:spPr/>
        <p:txBody>
          <a:bodyPr/>
          <a:lstStyle/>
          <a:p>
            <a:fld id="{93D1370F-0148-4CFA-A118-FC98A870651A}" type="slidenum">
              <a:rPr lang="en-US" smtClean="0"/>
              <a:t>8</a:t>
            </a:fld>
            <a:endParaRPr lang="en-US"/>
          </a:p>
        </p:txBody>
      </p:sp>
    </p:spTree>
    <p:extLst>
      <p:ext uri="{BB962C8B-B14F-4D97-AF65-F5344CB8AC3E}">
        <p14:creationId xmlns:p14="http://schemas.microsoft.com/office/powerpoint/2010/main" val="3091757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Visibility</a:t>
            </a:r>
          </a:p>
          <a:p>
            <a:r>
              <a:rPr lang="en-US" sz="1200" kern="1200" dirty="0" smtClean="0">
                <a:solidFill>
                  <a:schemeClr val="tx1"/>
                </a:solidFill>
                <a:effectLst/>
                <a:latin typeface="+mn-lt"/>
                <a:ea typeface="+mn-ea"/>
                <a:cs typeface="+mn-cs"/>
              </a:rPr>
              <a:t>The business setup should establish in a visible and easily accessibly position. </a:t>
            </a:r>
          </a:p>
          <a:p>
            <a:r>
              <a:rPr lang="en-US" sz="1200" kern="1200" dirty="0" smtClean="0">
                <a:solidFill>
                  <a:schemeClr val="tx1"/>
                </a:solidFill>
                <a:effectLst/>
                <a:latin typeface="+mn-lt"/>
                <a:ea typeface="+mn-ea"/>
                <a:cs typeface="+mn-cs"/>
              </a:rPr>
              <a:t>Access to infrastructure</a:t>
            </a:r>
          </a:p>
          <a:p>
            <a:r>
              <a:rPr lang="en-US" sz="1200" kern="1200" dirty="0" smtClean="0">
                <a:solidFill>
                  <a:schemeClr val="tx1"/>
                </a:solidFill>
                <a:effectLst/>
                <a:latin typeface="+mn-lt"/>
                <a:ea typeface="+mn-ea"/>
                <a:cs typeface="+mn-cs"/>
              </a:rPr>
              <a:t>Business that are setup in area with good communication network foster high probabilities of success that those which are located in remote localities.</a:t>
            </a:r>
          </a:p>
          <a:p>
            <a:r>
              <a:rPr lang="en-US" sz="1200" kern="1200" dirty="0" smtClean="0">
                <a:solidFill>
                  <a:schemeClr val="tx1"/>
                </a:solidFill>
                <a:effectLst/>
                <a:latin typeface="+mn-lt"/>
                <a:ea typeface="+mn-ea"/>
                <a:cs typeface="+mn-cs"/>
              </a:rPr>
              <a:t>3 Pricing </a:t>
            </a:r>
          </a:p>
          <a:p>
            <a:r>
              <a:rPr lang="en-US" sz="1200" kern="1200" dirty="0" smtClean="0">
                <a:solidFill>
                  <a:schemeClr val="tx1"/>
                </a:solidFill>
                <a:effectLst/>
                <a:latin typeface="+mn-lt"/>
                <a:ea typeface="+mn-ea"/>
                <a:cs typeface="+mn-cs"/>
              </a:rPr>
              <a:t>Pricing is very important element for business startup – when starting business, clear financial projection should be drawn to identify when the business is expected to break even. Well drafted project offers room for pricing flexibilities – an aspect that can be used to attract and customers and influences brand loyalty.</a:t>
            </a:r>
          </a:p>
          <a:p>
            <a:r>
              <a:rPr lang="en-US" sz="1200" kern="1200" dirty="0" smtClean="0">
                <a:solidFill>
                  <a:schemeClr val="tx1"/>
                </a:solidFill>
                <a:effectLst/>
                <a:latin typeface="+mn-lt"/>
                <a:ea typeface="+mn-ea"/>
                <a:cs typeface="+mn-cs"/>
              </a:rPr>
              <a:t>Legal requirements</a:t>
            </a:r>
          </a:p>
          <a:p>
            <a:r>
              <a:rPr lang="en-US" sz="1200" kern="1200" dirty="0" smtClean="0">
                <a:solidFill>
                  <a:schemeClr val="tx1"/>
                </a:solidFill>
                <a:effectLst/>
                <a:latin typeface="+mn-lt"/>
                <a:ea typeface="+mn-ea"/>
                <a:cs typeface="+mn-cs"/>
              </a:rPr>
              <a:t>Identify all the legal aspect that affect your business to ensure smooth running and growth of your business. Obstacles such as law suits have been known to bring down many business startups, especially those which fail to observe standards.</a:t>
            </a:r>
          </a:p>
          <a:p>
            <a:r>
              <a:rPr lang="en-US" sz="1200" kern="1200" dirty="0" smtClean="0">
                <a:solidFill>
                  <a:schemeClr val="tx1"/>
                </a:solidFill>
                <a:effectLst/>
                <a:latin typeface="+mn-lt"/>
                <a:ea typeface="+mn-ea"/>
                <a:cs typeface="+mn-cs"/>
              </a:rPr>
              <a:t>Style of operation</a:t>
            </a:r>
          </a:p>
          <a:p>
            <a:r>
              <a:rPr lang="en-US" sz="1200" kern="1200" dirty="0" smtClean="0">
                <a:solidFill>
                  <a:schemeClr val="tx1"/>
                </a:solidFill>
                <a:effectLst/>
                <a:latin typeface="+mn-lt"/>
                <a:ea typeface="+mn-ea"/>
                <a:cs typeface="+mn-cs"/>
              </a:rPr>
              <a:t>Make sure your location is consistent with your particular style and image.</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2200" dirty="0" smtClean="0"/>
              <a:t>Building a team</a:t>
            </a:r>
            <a:endParaRPr lang="en-US" sz="2400" dirty="0" smtClean="0"/>
          </a:p>
          <a:p>
            <a:r>
              <a:rPr lang="en-US" sz="1200" kern="1200" dirty="0" smtClean="0">
                <a:solidFill>
                  <a:schemeClr val="tx1"/>
                </a:solidFill>
                <a:effectLst/>
                <a:latin typeface="+mn-lt"/>
                <a:ea typeface="+mn-ea"/>
                <a:cs typeface="+mn-cs"/>
              </a:rPr>
              <a:t>The success of the business depend on the type of team that drives</a:t>
            </a:r>
            <a:r>
              <a:rPr lang="en-US" sz="1200" kern="1200" baseline="0" dirty="0" smtClean="0">
                <a:solidFill>
                  <a:schemeClr val="tx1"/>
                </a:solidFill>
                <a:effectLst/>
                <a:latin typeface="+mn-lt"/>
                <a:ea typeface="+mn-ea"/>
                <a:cs typeface="+mn-cs"/>
              </a:rPr>
              <a:t> it. Professionalism and competence must be the defining elements of your team.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3D1370F-0148-4CFA-A118-FC98A870651A}" type="slidenum">
              <a:rPr lang="en-US" smtClean="0"/>
              <a:t>9</a:t>
            </a:fld>
            <a:endParaRPr lang="en-US"/>
          </a:p>
        </p:txBody>
      </p:sp>
    </p:spTree>
    <p:extLst>
      <p:ext uri="{BB962C8B-B14F-4D97-AF65-F5344CB8AC3E}">
        <p14:creationId xmlns:p14="http://schemas.microsoft.com/office/powerpoint/2010/main" val="2386967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technology gets, more people continues to lose their job through layoffs and budget cut. Unemployment rate has skyrocketed over the last decade. As machines and technology continues to replace the human factor in the labor market, people are adapting to the wave by becoming self-employed through establishment of new business startups.</a:t>
            </a:r>
          </a:p>
          <a:p>
            <a:endParaRPr lang="en-US" dirty="0"/>
          </a:p>
        </p:txBody>
      </p:sp>
      <p:sp>
        <p:nvSpPr>
          <p:cNvPr id="4" name="Slide Number Placeholder 3"/>
          <p:cNvSpPr>
            <a:spLocks noGrp="1"/>
          </p:cNvSpPr>
          <p:nvPr>
            <p:ph type="sldNum" sz="quarter" idx="10"/>
          </p:nvPr>
        </p:nvSpPr>
        <p:spPr/>
        <p:txBody>
          <a:bodyPr/>
          <a:lstStyle/>
          <a:p>
            <a:fld id="{93D1370F-0148-4CFA-A118-FC98A870651A}" type="slidenum">
              <a:rPr lang="en-US" smtClean="0"/>
              <a:t>10</a:t>
            </a:fld>
            <a:endParaRPr lang="en-US"/>
          </a:p>
        </p:txBody>
      </p:sp>
    </p:spTree>
    <p:extLst>
      <p:ext uri="{BB962C8B-B14F-4D97-AF65-F5344CB8AC3E}">
        <p14:creationId xmlns:p14="http://schemas.microsoft.com/office/powerpoint/2010/main" val="2978104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Hills, J. (2018). </a:t>
            </a:r>
            <a:r>
              <a:rPr lang="en-US" sz="1200" i="1" kern="1200" dirty="0" smtClean="0">
                <a:solidFill>
                  <a:schemeClr val="tx1"/>
                </a:solidFill>
                <a:effectLst/>
                <a:latin typeface="+mn-lt"/>
                <a:ea typeface="+mn-ea"/>
                <a:cs typeface="+mn-cs"/>
              </a:rPr>
              <a:t>Information technology and industrial policy</a:t>
            </a:r>
            <a:r>
              <a:rPr lang="en-US" sz="1200" kern="1200" dirty="0" smtClean="0">
                <a:solidFill>
                  <a:schemeClr val="tx1"/>
                </a:solidFill>
                <a:effectLst/>
                <a:latin typeface="+mn-lt"/>
                <a:ea typeface="+mn-ea"/>
                <a:cs typeface="+mn-cs"/>
              </a:rPr>
              <a:t>. New York: </a:t>
            </a:r>
            <a:r>
              <a:rPr lang="en-US" sz="1200" kern="1200" dirty="0" err="1" smtClean="0">
                <a:solidFill>
                  <a:schemeClr val="tx1"/>
                </a:solidFill>
                <a:effectLst/>
                <a:latin typeface="+mn-lt"/>
                <a:ea typeface="+mn-ea"/>
                <a:cs typeface="+mn-cs"/>
              </a:rPr>
              <a:t>Routledge</a:t>
            </a:r>
            <a:r>
              <a:rPr lang="en-US" sz="1200" kern="1200" dirty="0" smtClean="0">
                <a:solidFill>
                  <a:schemeClr val="tx1"/>
                </a:solidFill>
                <a:effectLst/>
                <a:latin typeface="+mn-lt"/>
                <a:ea typeface="+mn-ea"/>
                <a:cs typeface="+mn-cs"/>
              </a:rPr>
              <a:t>.</a:t>
            </a:r>
          </a:p>
          <a:p>
            <a:r>
              <a:rPr lang="en-US" sz="1200" kern="1200" dirty="0" err="1" smtClean="0">
                <a:solidFill>
                  <a:schemeClr val="tx1"/>
                </a:solidFill>
                <a:effectLst/>
                <a:latin typeface="+mn-lt"/>
                <a:ea typeface="+mn-ea"/>
                <a:cs typeface="+mn-cs"/>
              </a:rPr>
              <a:t>Luftman</a:t>
            </a:r>
            <a:r>
              <a:rPr lang="en-US" sz="1200" kern="1200" dirty="0" smtClean="0">
                <a:solidFill>
                  <a:schemeClr val="tx1"/>
                </a:solidFill>
                <a:effectLst/>
                <a:latin typeface="+mn-lt"/>
                <a:ea typeface="+mn-ea"/>
                <a:cs typeface="+mn-cs"/>
              </a:rPr>
              <a:t>, J., </a:t>
            </a:r>
            <a:r>
              <a:rPr lang="en-US" sz="1200" kern="1200" dirty="0" err="1" smtClean="0">
                <a:solidFill>
                  <a:schemeClr val="tx1"/>
                </a:solidFill>
                <a:effectLst/>
                <a:latin typeface="+mn-lt"/>
                <a:ea typeface="+mn-ea"/>
                <a:cs typeface="+mn-cs"/>
              </a:rPr>
              <a:t>Lyytinen</a:t>
            </a:r>
            <a:r>
              <a:rPr lang="en-US" sz="1200" kern="1200" dirty="0" smtClean="0">
                <a:solidFill>
                  <a:schemeClr val="tx1"/>
                </a:solidFill>
                <a:effectLst/>
                <a:latin typeface="+mn-lt"/>
                <a:ea typeface="+mn-ea"/>
                <a:cs typeface="+mn-cs"/>
              </a:rPr>
              <a:t>, K., &amp; ben </a:t>
            </a:r>
            <a:r>
              <a:rPr lang="en-US" sz="1200" kern="1200" dirty="0" err="1" smtClean="0">
                <a:solidFill>
                  <a:schemeClr val="tx1"/>
                </a:solidFill>
                <a:effectLst/>
                <a:latin typeface="+mn-lt"/>
                <a:ea typeface="+mn-ea"/>
                <a:cs typeface="+mn-cs"/>
              </a:rPr>
              <a:t>Zvi</a:t>
            </a:r>
            <a:r>
              <a:rPr lang="en-US" sz="1200" kern="1200" dirty="0" smtClean="0">
                <a:solidFill>
                  <a:schemeClr val="tx1"/>
                </a:solidFill>
                <a:effectLst/>
                <a:latin typeface="+mn-lt"/>
                <a:ea typeface="+mn-ea"/>
                <a:cs typeface="+mn-cs"/>
              </a:rPr>
              <a:t>, T. (2017). Enhancing the measurement of information technology (IT) business alignment and its influence on company performance. </a:t>
            </a:r>
            <a:r>
              <a:rPr lang="en-US" sz="1200" i="1" kern="1200" dirty="0" smtClean="0">
                <a:solidFill>
                  <a:schemeClr val="tx1"/>
                </a:solidFill>
                <a:effectLst/>
                <a:latin typeface="+mn-lt"/>
                <a:ea typeface="+mn-ea"/>
                <a:cs typeface="+mn-cs"/>
              </a:rPr>
              <a:t>Journal of Information Technology</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32</a:t>
            </a:r>
            <a:r>
              <a:rPr lang="en-US" sz="1200" kern="1200" dirty="0" smtClean="0">
                <a:solidFill>
                  <a:schemeClr val="tx1"/>
                </a:solidFill>
                <a:effectLst/>
                <a:latin typeface="+mn-lt"/>
                <a:ea typeface="+mn-ea"/>
                <a:cs typeface="+mn-cs"/>
              </a:rPr>
              <a:t>(1), 26-46.</a:t>
            </a:r>
          </a:p>
          <a:p>
            <a:endParaRPr lang="en-US" dirty="0"/>
          </a:p>
        </p:txBody>
      </p:sp>
      <p:sp>
        <p:nvSpPr>
          <p:cNvPr id="4" name="Slide Number Placeholder 3"/>
          <p:cNvSpPr>
            <a:spLocks noGrp="1"/>
          </p:cNvSpPr>
          <p:nvPr>
            <p:ph type="sldNum" sz="quarter" idx="10"/>
          </p:nvPr>
        </p:nvSpPr>
        <p:spPr/>
        <p:txBody>
          <a:bodyPr/>
          <a:lstStyle/>
          <a:p>
            <a:fld id="{93D1370F-0148-4CFA-A118-FC98A870651A}" type="slidenum">
              <a:rPr lang="en-US" smtClean="0"/>
              <a:t>11</a:t>
            </a:fld>
            <a:endParaRPr lang="en-US"/>
          </a:p>
        </p:txBody>
      </p:sp>
    </p:spTree>
    <p:extLst>
      <p:ext uri="{BB962C8B-B14F-4D97-AF65-F5344CB8AC3E}">
        <p14:creationId xmlns:p14="http://schemas.microsoft.com/office/powerpoint/2010/main" val="1298064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6645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2084825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0249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1116872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6608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4997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3343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4386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738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337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53785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3340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9267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90005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4898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5257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659206"/>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228876"/>
            <a:ext cx="7766936" cy="1646302"/>
          </a:xfrm>
        </p:spPr>
        <p:txBody>
          <a:bodyPr/>
          <a:lstStyle/>
          <a:p>
            <a:pPr algn="ctr"/>
            <a:r>
              <a:rPr lang="en-US" dirty="0"/>
              <a:t>S</a:t>
            </a:r>
            <a:r>
              <a:rPr lang="en-US" dirty="0" smtClean="0"/>
              <a:t>tarting Business </a:t>
            </a:r>
            <a:endParaRPr lang="en-US" dirty="0"/>
          </a:p>
        </p:txBody>
      </p:sp>
      <p:sp>
        <p:nvSpPr>
          <p:cNvPr id="3" name="Subtitle 2"/>
          <p:cNvSpPr>
            <a:spLocks noGrp="1"/>
          </p:cNvSpPr>
          <p:nvPr>
            <p:ph type="subTitle" idx="1"/>
          </p:nvPr>
        </p:nvSpPr>
        <p:spPr/>
        <p:txBody>
          <a:bodyPr>
            <a:normAutofit lnSpcReduction="10000"/>
          </a:bodyPr>
          <a:lstStyle/>
          <a:p>
            <a:pPr algn="l"/>
            <a:r>
              <a:rPr lang="en-US" dirty="0" smtClean="0"/>
              <a:t>Student Name </a:t>
            </a:r>
          </a:p>
          <a:p>
            <a:pPr algn="l"/>
            <a:r>
              <a:rPr lang="en-US" dirty="0" smtClean="0"/>
              <a:t>Course </a:t>
            </a:r>
          </a:p>
          <a:p>
            <a:pPr algn="l"/>
            <a:r>
              <a:rPr lang="en-US" dirty="0" smtClean="0"/>
              <a:t>Date </a:t>
            </a:r>
            <a:endParaRPr lang="en-US" dirty="0"/>
          </a:p>
        </p:txBody>
      </p:sp>
    </p:spTree>
    <p:extLst>
      <p:ext uri="{BB962C8B-B14F-4D97-AF65-F5344CB8AC3E}">
        <p14:creationId xmlns:p14="http://schemas.microsoft.com/office/powerpoint/2010/main" val="3806060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890" y="364273"/>
            <a:ext cx="8596668" cy="1320800"/>
          </a:xfrm>
        </p:spPr>
        <p:txBody>
          <a:bodyPr/>
          <a:lstStyle/>
          <a:p>
            <a:r>
              <a:rPr lang="en-US" dirty="0" smtClean="0"/>
              <a:t>Introduction </a:t>
            </a:r>
            <a:endParaRPr lang="en-US" dirty="0"/>
          </a:p>
        </p:txBody>
      </p:sp>
      <p:sp>
        <p:nvSpPr>
          <p:cNvPr id="3" name="Content Placeholder 2"/>
          <p:cNvSpPr>
            <a:spLocks noGrp="1"/>
          </p:cNvSpPr>
          <p:nvPr>
            <p:ph idx="1"/>
          </p:nvPr>
        </p:nvSpPr>
        <p:spPr>
          <a:xfrm>
            <a:off x="677334" y="1937565"/>
            <a:ext cx="11514666" cy="4697411"/>
          </a:xfrm>
        </p:spPr>
        <p:txBody>
          <a:bodyPr>
            <a:noAutofit/>
          </a:bodyPr>
          <a:lstStyle/>
          <a:p>
            <a:r>
              <a:rPr lang="en-US" sz="2800" dirty="0"/>
              <a:t>The contemporary business arena has become a very competitive domain. </a:t>
            </a:r>
          </a:p>
          <a:p>
            <a:r>
              <a:rPr lang="en-US" sz="2800" dirty="0"/>
              <a:t>Like never before, The Market niches for businesses in almost every industry have become overcrowded </a:t>
            </a:r>
          </a:p>
          <a:p>
            <a:r>
              <a:rPr lang="en-US" sz="2800" dirty="0"/>
              <a:t>Starting business successfully today is not a simple tasks as it may sound.</a:t>
            </a:r>
          </a:p>
          <a:p>
            <a:r>
              <a:rPr lang="en-US" sz="2800" dirty="0"/>
              <a:t>However, the capacity or ability to established a successful startup is a very realistic construct - but only when you happen to have or foster the right elements or aspects to the effect.</a:t>
            </a:r>
          </a:p>
        </p:txBody>
      </p:sp>
    </p:spTree>
    <p:extLst>
      <p:ext uri="{BB962C8B-B14F-4D97-AF65-F5344CB8AC3E}">
        <p14:creationId xmlns:p14="http://schemas.microsoft.com/office/powerpoint/2010/main" val="271209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the subject</a:t>
            </a:r>
            <a:endParaRPr lang="en-US" dirty="0"/>
          </a:p>
        </p:txBody>
      </p:sp>
      <p:sp>
        <p:nvSpPr>
          <p:cNvPr id="3" name="Content Placeholder 2"/>
          <p:cNvSpPr>
            <a:spLocks noGrp="1"/>
          </p:cNvSpPr>
          <p:nvPr>
            <p:ph idx="1"/>
          </p:nvPr>
        </p:nvSpPr>
        <p:spPr>
          <a:xfrm>
            <a:off x="476611" y="1382751"/>
            <a:ext cx="11343681" cy="5101333"/>
          </a:xfrm>
        </p:spPr>
        <p:txBody>
          <a:bodyPr>
            <a:noAutofit/>
          </a:bodyPr>
          <a:lstStyle/>
          <a:p>
            <a:r>
              <a:rPr lang="en-US" sz="2400" dirty="0" smtClean="0"/>
              <a:t>Reflects on the human economic prospects</a:t>
            </a:r>
          </a:p>
          <a:p>
            <a:r>
              <a:rPr lang="en-US" sz="2400" dirty="0" smtClean="0"/>
              <a:t>Prepares one’s mindset  for the inevitable future</a:t>
            </a:r>
          </a:p>
          <a:p>
            <a:r>
              <a:rPr lang="en-US" sz="2400" dirty="0" smtClean="0"/>
              <a:t>Enhances the understanding of the fundamental factors that fuel people to start  businesses</a:t>
            </a:r>
          </a:p>
          <a:p>
            <a:pPr lvl="1"/>
            <a:r>
              <a:rPr lang="en-US" sz="2200" dirty="0">
                <a:solidFill>
                  <a:schemeClr val="tx1"/>
                </a:solidFill>
              </a:rPr>
              <a:t>F</a:t>
            </a:r>
            <a:r>
              <a:rPr lang="en-US" sz="2200" dirty="0" smtClean="0">
                <a:solidFill>
                  <a:schemeClr val="tx1"/>
                </a:solidFill>
              </a:rPr>
              <a:t>reedom </a:t>
            </a:r>
            <a:r>
              <a:rPr lang="en-US" sz="2200" dirty="0">
                <a:solidFill>
                  <a:schemeClr val="tx1"/>
                </a:solidFill>
              </a:rPr>
              <a:t>and flexibility </a:t>
            </a:r>
          </a:p>
          <a:p>
            <a:pPr lvl="1"/>
            <a:r>
              <a:rPr lang="en-US" sz="2200" dirty="0">
                <a:solidFill>
                  <a:schemeClr val="tx1"/>
                </a:solidFill>
              </a:rPr>
              <a:t>Financial stability</a:t>
            </a:r>
          </a:p>
          <a:p>
            <a:pPr lvl="1"/>
            <a:r>
              <a:rPr lang="en-US" sz="2200" dirty="0" smtClean="0">
                <a:solidFill>
                  <a:schemeClr val="tx1"/>
                </a:solidFill>
              </a:rPr>
              <a:t>Passion </a:t>
            </a:r>
          </a:p>
          <a:p>
            <a:pPr lvl="1"/>
            <a:r>
              <a:rPr lang="en-US" sz="2200" dirty="0" smtClean="0">
                <a:solidFill>
                  <a:schemeClr val="tx1"/>
                </a:solidFill>
              </a:rPr>
              <a:t>Solution to a challenge (</a:t>
            </a:r>
            <a:r>
              <a:rPr lang="en-US" sz="2400" dirty="0" err="1" smtClean="0">
                <a:solidFill>
                  <a:schemeClr val="tx1"/>
                </a:solidFill>
              </a:rPr>
              <a:t>Luftman</a:t>
            </a:r>
            <a:r>
              <a:rPr lang="en-US" sz="2400" dirty="0">
                <a:solidFill>
                  <a:schemeClr val="tx1"/>
                </a:solidFill>
              </a:rPr>
              <a:t>,</a:t>
            </a:r>
            <a:r>
              <a:rPr lang="en-US" sz="2400" dirty="0" smtClean="0">
                <a:solidFill>
                  <a:schemeClr val="tx1"/>
                </a:solidFill>
              </a:rPr>
              <a:t> </a:t>
            </a:r>
            <a:r>
              <a:rPr lang="en-US" sz="2400" dirty="0" err="1" smtClean="0">
                <a:solidFill>
                  <a:schemeClr val="tx1"/>
                </a:solidFill>
              </a:rPr>
              <a:t>Lyytinen</a:t>
            </a:r>
            <a:r>
              <a:rPr lang="en-US" sz="2400" dirty="0" smtClean="0">
                <a:solidFill>
                  <a:schemeClr val="tx1"/>
                </a:solidFill>
              </a:rPr>
              <a:t> </a:t>
            </a:r>
            <a:r>
              <a:rPr lang="en-US" sz="2400" dirty="0">
                <a:solidFill>
                  <a:schemeClr val="tx1"/>
                </a:solidFill>
              </a:rPr>
              <a:t>&amp; ben </a:t>
            </a:r>
            <a:r>
              <a:rPr lang="en-US" sz="2400" dirty="0" smtClean="0">
                <a:solidFill>
                  <a:schemeClr val="tx1"/>
                </a:solidFill>
              </a:rPr>
              <a:t>2017</a:t>
            </a:r>
            <a:r>
              <a:rPr lang="en-US" sz="2400" dirty="0">
                <a:solidFill>
                  <a:schemeClr val="tx1"/>
                </a:solidFill>
              </a:rPr>
              <a:t>). </a:t>
            </a:r>
            <a:endParaRPr lang="en-US" sz="2200" dirty="0">
              <a:solidFill>
                <a:schemeClr val="tx1"/>
              </a:solidFill>
            </a:endParaRPr>
          </a:p>
          <a:p>
            <a:r>
              <a:rPr lang="en-US" sz="2400" dirty="0" smtClean="0"/>
              <a:t>Informs one on the trending socio - economic aspects </a:t>
            </a:r>
          </a:p>
          <a:p>
            <a:r>
              <a:rPr lang="en-US" sz="2400" dirty="0" smtClean="0"/>
              <a:t>Influences one to become more proactive with his or her relation and understanding of global economic dynamics</a:t>
            </a:r>
            <a:endParaRPr lang="en-US" sz="2400" dirty="0"/>
          </a:p>
        </p:txBody>
      </p:sp>
    </p:spTree>
    <p:extLst>
      <p:ext uri="{BB962C8B-B14F-4D97-AF65-F5344CB8AC3E}">
        <p14:creationId xmlns:p14="http://schemas.microsoft.com/office/powerpoint/2010/main" val="48604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134" y="189471"/>
            <a:ext cx="8596668" cy="1320800"/>
          </a:xfrm>
        </p:spPr>
        <p:txBody>
          <a:bodyPr/>
          <a:lstStyle/>
          <a:p>
            <a:r>
              <a:rPr lang="en-US" dirty="0" smtClean="0"/>
              <a:t>Objectives</a:t>
            </a:r>
            <a:endParaRPr lang="en-US" dirty="0"/>
          </a:p>
        </p:txBody>
      </p:sp>
      <p:sp>
        <p:nvSpPr>
          <p:cNvPr id="3" name="Content Placeholder 2"/>
          <p:cNvSpPr>
            <a:spLocks noGrp="1"/>
          </p:cNvSpPr>
          <p:nvPr>
            <p:ph idx="1"/>
          </p:nvPr>
        </p:nvSpPr>
        <p:spPr>
          <a:xfrm>
            <a:off x="247134" y="1210962"/>
            <a:ext cx="11763633" cy="5647038"/>
          </a:xfrm>
          <a:ln>
            <a:solidFill>
              <a:srgbClr val="92D050"/>
            </a:solidFill>
          </a:ln>
        </p:spPr>
        <p:txBody>
          <a:bodyPr>
            <a:noAutofit/>
          </a:bodyPr>
          <a:lstStyle/>
          <a:p>
            <a:pPr>
              <a:lnSpc>
                <a:spcPct val="200000"/>
              </a:lnSpc>
            </a:pPr>
            <a:r>
              <a:rPr lang="en-US" sz="2800" dirty="0"/>
              <a:t>Identify and reflect on following four main area that critically influence the business startups today</a:t>
            </a:r>
          </a:p>
          <a:p>
            <a:pPr>
              <a:lnSpc>
                <a:spcPct val="200000"/>
              </a:lnSpc>
            </a:pPr>
            <a:r>
              <a:rPr lang="en-US" sz="2800" dirty="0" smtClean="0"/>
              <a:t>Discuss </a:t>
            </a:r>
            <a:r>
              <a:rPr lang="en-US" sz="2800" dirty="0"/>
              <a:t>the contexts through which these areas identify with; </a:t>
            </a:r>
          </a:p>
          <a:p>
            <a:pPr lvl="1">
              <a:lnSpc>
                <a:spcPct val="200000"/>
              </a:lnSpc>
            </a:pPr>
            <a:r>
              <a:rPr lang="en-US" sz="2600" dirty="0"/>
              <a:t>Modern technological paradigm shifts</a:t>
            </a:r>
          </a:p>
          <a:p>
            <a:pPr lvl="1">
              <a:lnSpc>
                <a:spcPct val="200000"/>
              </a:lnSpc>
            </a:pPr>
            <a:r>
              <a:rPr lang="en-US" sz="2600" dirty="0"/>
              <a:t>Affects the success, sustainability and dynamics of business </a:t>
            </a:r>
            <a:r>
              <a:rPr lang="en-US" sz="2600" dirty="0" smtClean="0"/>
              <a:t>startup</a:t>
            </a:r>
            <a:endParaRPr lang="en-US" sz="2600" dirty="0"/>
          </a:p>
        </p:txBody>
      </p:sp>
    </p:spTree>
    <p:extLst>
      <p:ext uri="{BB962C8B-B14F-4D97-AF65-F5344CB8AC3E}">
        <p14:creationId xmlns:p14="http://schemas.microsoft.com/office/powerpoint/2010/main" val="3008403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10674607" cy="1320800"/>
          </a:xfrm>
        </p:spPr>
        <p:txBody>
          <a:bodyPr/>
          <a:lstStyle/>
          <a:p>
            <a:r>
              <a:rPr lang="en-US" dirty="0" smtClean="0"/>
              <a:t>Critical area of focus when starting business</a:t>
            </a:r>
            <a:endParaRPr lang="en-US" dirty="0"/>
          </a:p>
        </p:txBody>
      </p:sp>
      <p:sp>
        <p:nvSpPr>
          <p:cNvPr id="3" name="Content Placeholder 2"/>
          <p:cNvSpPr>
            <a:spLocks noGrp="1"/>
          </p:cNvSpPr>
          <p:nvPr>
            <p:ph idx="1"/>
          </p:nvPr>
        </p:nvSpPr>
        <p:spPr>
          <a:xfrm>
            <a:off x="365098" y="1930401"/>
            <a:ext cx="10986842" cy="4381190"/>
          </a:xfrm>
        </p:spPr>
        <p:txBody>
          <a:bodyPr>
            <a:normAutofit fontScale="77500" lnSpcReduction="20000"/>
          </a:bodyPr>
          <a:lstStyle/>
          <a:p>
            <a:pPr lvl="1"/>
            <a:r>
              <a:rPr lang="en-US" sz="4400" dirty="0"/>
              <a:t>Self-Evaluation </a:t>
            </a:r>
            <a:r>
              <a:rPr lang="en-US" sz="4400" dirty="0" smtClean="0"/>
              <a:t>and Personality </a:t>
            </a:r>
          </a:p>
          <a:p>
            <a:pPr marL="457200" lvl="1" indent="0">
              <a:buNone/>
            </a:pPr>
            <a:endParaRPr lang="en-US" sz="4400" dirty="0"/>
          </a:p>
          <a:p>
            <a:pPr lvl="1"/>
            <a:r>
              <a:rPr lang="en-US" sz="4400" dirty="0"/>
              <a:t>Market Research and critical Analysis of industry </a:t>
            </a:r>
            <a:endParaRPr lang="en-US" sz="4400" dirty="0" smtClean="0"/>
          </a:p>
          <a:p>
            <a:pPr marL="457200" lvl="1" indent="0">
              <a:buNone/>
            </a:pPr>
            <a:endParaRPr lang="en-US" sz="4400" dirty="0"/>
          </a:p>
          <a:p>
            <a:pPr lvl="1"/>
            <a:r>
              <a:rPr lang="en-US" sz="4400" dirty="0" smtClean="0"/>
              <a:t>Evaluation </a:t>
            </a:r>
            <a:r>
              <a:rPr lang="en-US" sz="4400" dirty="0"/>
              <a:t>of </a:t>
            </a:r>
            <a:r>
              <a:rPr lang="en-US" sz="4400" dirty="0" smtClean="0"/>
              <a:t>clientele communities</a:t>
            </a:r>
          </a:p>
          <a:p>
            <a:pPr marL="457200" lvl="1" indent="0">
              <a:buNone/>
            </a:pPr>
            <a:r>
              <a:rPr lang="en-US" sz="4400" dirty="0" smtClean="0"/>
              <a:t> </a:t>
            </a:r>
          </a:p>
          <a:p>
            <a:pPr lvl="1"/>
            <a:r>
              <a:rPr lang="en-US" sz="4400" dirty="0" smtClean="0"/>
              <a:t>Business </a:t>
            </a:r>
            <a:r>
              <a:rPr lang="en-US" sz="4400" dirty="0"/>
              <a:t>setup and market entry </a:t>
            </a:r>
          </a:p>
          <a:p>
            <a:endParaRPr lang="en-US" dirty="0"/>
          </a:p>
        </p:txBody>
      </p:sp>
    </p:spTree>
    <p:extLst>
      <p:ext uri="{BB962C8B-B14F-4D97-AF65-F5344CB8AC3E}">
        <p14:creationId xmlns:p14="http://schemas.microsoft.com/office/powerpoint/2010/main" val="3341366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Personality </a:t>
            </a:r>
            <a:r>
              <a:rPr lang="en-US" dirty="0"/>
              <a:t>and Self-Evaluation </a:t>
            </a:r>
            <a:br>
              <a:rPr lang="en-US" dirty="0"/>
            </a:br>
            <a:endParaRPr lang="en-US" dirty="0"/>
          </a:p>
        </p:txBody>
      </p:sp>
      <p:sp>
        <p:nvSpPr>
          <p:cNvPr id="3" name="Content Placeholder 2"/>
          <p:cNvSpPr>
            <a:spLocks noGrp="1"/>
          </p:cNvSpPr>
          <p:nvPr>
            <p:ph idx="1"/>
          </p:nvPr>
        </p:nvSpPr>
        <p:spPr>
          <a:xfrm>
            <a:off x="677334" y="2160589"/>
            <a:ext cx="11209866" cy="4697411"/>
          </a:xfrm>
        </p:spPr>
        <p:txBody>
          <a:bodyPr>
            <a:noAutofit/>
          </a:bodyPr>
          <a:lstStyle/>
          <a:p>
            <a:r>
              <a:rPr lang="en-US" sz="2400" dirty="0"/>
              <a:t>S</a:t>
            </a:r>
            <a:r>
              <a:rPr lang="en-US" sz="2400" dirty="0" smtClean="0"/>
              <a:t>tarting </a:t>
            </a:r>
            <a:r>
              <a:rPr lang="en-US" sz="2400" dirty="0"/>
              <a:t>a business </a:t>
            </a:r>
            <a:r>
              <a:rPr lang="en-US" sz="2400" dirty="0" smtClean="0"/>
              <a:t>is a basically an inclination towards a personal desire</a:t>
            </a:r>
          </a:p>
          <a:p>
            <a:r>
              <a:rPr lang="en-US" sz="2400" dirty="0" smtClean="0"/>
              <a:t>Success rate of a new business startups depends on the relationship between the activity and ones inherent personality </a:t>
            </a:r>
          </a:p>
          <a:p>
            <a:r>
              <a:rPr lang="en-US" sz="2400" dirty="0" smtClean="0"/>
              <a:t>Effective business ideas are founded </a:t>
            </a:r>
            <a:r>
              <a:rPr lang="en-US" sz="2400" dirty="0"/>
              <a:t>on a profound framework of one’s </a:t>
            </a:r>
            <a:r>
              <a:rPr lang="en-US" sz="2400" dirty="0" smtClean="0"/>
              <a:t>self-understanding</a:t>
            </a:r>
          </a:p>
          <a:p>
            <a:r>
              <a:rPr lang="en-US" sz="2400" dirty="0" smtClean="0"/>
              <a:t>Self-evaluation before establishing a business startup is very important</a:t>
            </a:r>
          </a:p>
          <a:p>
            <a:r>
              <a:rPr lang="en-US" sz="2400" dirty="0">
                <a:solidFill>
                  <a:schemeClr val="tx1"/>
                </a:solidFill>
              </a:rPr>
              <a:t>Self-evaluation</a:t>
            </a:r>
            <a:r>
              <a:rPr lang="en-US" sz="2400" b="1" dirty="0">
                <a:solidFill>
                  <a:schemeClr val="tx1"/>
                </a:solidFill>
              </a:rPr>
              <a:t> </a:t>
            </a:r>
            <a:r>
              <a:rPr lang="en-US" sz="2400" dirty="0" smtClean="0">
                <a:solidFill>
                  <a:schemeClr val="tx1"/>
                </a:solidFill>
              </a:rPr>
              <a:t>is a tool for enhancing efficacy </a:t>
            </a:r>
          </a:p>
          <a:p>
            <a:r>
              <a:rPr lang="en-US" sz="2400" dirty="0" smtClean="0">
                <a:solidFill>
                  <a:schemeClr val="tx1"/>
                </a:solidFill>
              </a:rPr>
              <a:t>Self-evaluation must </a:t>
            </a:r>
            <a:r>
              <a:rPr lang="en-US" sz="2400" dirty="0">
                <a:solidFill>
                  <a:schemeClr val="tx1"/>
                </a:solidFill>
              </a:rPr>
              <a:t>be prudent and honest </a:t>
            </a:r>
            <a:endParaRPr lang="en-US" sz="2400" dirty="0" smtClean="0">
              <a:solidFill>
                <a:schemeClr val="tx1"/>
              </a:solidFill>
            </a:endParaRPr>
          </a:p>
          <a:p>
            <a:pPr marL="0" indent="0">
              <a:buNone/>
            </a:pPr>
            <a:endParaRPr lang="en-US" sz="2400" dirty="0"/>
          </a:p>
        </p:txBody>
      </p:sp>
    </p:spTree>
    <p:extLst>
      <p:ext uri="{BB962C8B-B14F-4D97-AF65-F5344CB8AC3E}">
        <p14:creationId xmlns:p14="http://schemas.microsoft.com/office/powerpoint/2010/main" val="1293284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897632" cy="1320800"/>
          </a:xfrm>
        </p:spPr>
        <p:txBody>
          <a:bodyPr>
            <a:normAutofit/>
          </a:bodyPr>
          <a:lstStyle/>
          <a:p>
            <a:r>
              <a:rPr lang="en-US" dirty="0" smtClean="0">
                <a:solidFill>
                  <a:srgbClr val="FFC000"/>
                </a:solidFill>
              </a:rPr>
              <a:t>2. Market </a:t>
            </a:r>
            <a:r>
              <a:rPr lang="en-US" dirty="0">
                <a:solidFill>
                  <a:srgbClr val="FFC000"/>
                </a:solidFill>
              </a:rPr>
              <a:t>Research and critical Analysis of industry </a:t>
            </a:r>
            <a:br>
              <a:rPr lang="en-US" dirty="0">
                <a:solidFill>
                  <a:srgbClr val="FFC000"/>
                </a:solidFill>
              </a:rPr>
            </a:br>
            <a:endParaRPr lang="en-US" dirty="0">
              <a:solidFill>
                <a:srgbClr val="FFC000"/>
              </a:solidFill>
            </a:endParaRPr>
          </a:p>
        </p:txBody>
      </p:sp>
      <p:sp>
        <p:nvSpPr>
          <p:cNvPr id="3" name="Content Placeholder 2"/>
          <p:cNvSpPr>
            <a:spLocks noGrp="1"/>
          </p:cNvSpPr>
          <p:nvPr>
            <p:ph idx="1"/>
          </p:nvPr>
        </p:nvSpPr>
        <p:spPr>
          <a:xfrm>
            <a:off x="677334" y="1930400"/>
            <a:ext cx="10897632" cy="4738029"/>
          </a:xfrm>
        </p:spPr>
        <p:txBody>
          <a:bodyPr>
            <a:normAutofit/>
          </a:bodyPr>
          <a:lstStyle/>
          <a:p>
            <a:pPr>
              <a:lnSpc>
                <a:spcPct val="150000"/>
              </a:lnSpc>
            </a:pPr>
            <a:r>
              <a:rPr lang="en-US" sz="3200" dirty="0"/>
              <a:t>Research on the market niche enhances the managerial efficiencies of </a:t>
            </a:r>
            <a:r>
              <a:rPr lang="en-US" sz="3200" dirty="0" smtClean="0"/>
              <a:t>a new business (</a:t>
            </a:r>
            <a:r>
              <a:rPr lang="en-US" sz="3200" dirty="0" smtClean="0">
                <a:solidFill>
                  <a:schemeClr val="tx1"/>
                </a:solidFill>
              </a:rPr>
              <a:t>Hills, 2018</a:t>
            </a:r>
            <a:r>
              <a:rPr lang="en-US" sz="3200" dirty="0">
                <a:solidFill>
                  <a:schemeClr val="tx1"/>
                </a:solidFill>
              </a:rPr>
              <a:t>).</a:t>
            </a:r>
            <a:endParaRPr lang="en-US" sz="3200" dirty="0" smtClean="0"/>
          </a:p>
          <a:p>
            <a:pPr marL="0" indent="0">
              <a:lnSpc>
                <a:spcPct val="150000"/>
              </a:lnSpc>
              <a:buNone/>
            </a:pPr>
            <a:r>
              <a:rPr lang="en-US" sz="3200" dirty="0" smtClean="0"/>
              <a:t> Main </a:t>
            </a:r>
            <a:r>
              <a:rPr lang="en-US" sz="3200" dirty="0"/>
              <a:t>areas to focus on in the analysis</a:t>
            </a:r>
          </a:p>
          <a:p>
            <a:pPr lvl="1">
              <a:lnSpc>
                <a:spcPct val="150000"/>
              </a:lnSpc>
            </a:pPr>
            <a:r>
              <a:rPr lang="en-US" sz="3200" dirty="0"/>
              <a:t>Competitors</a:t>
            </a:r>
          </a:p>
          <a:p>
            <a:pPr lvl="1">
              <a:lnSpc>
                <a:spcPct val="150000"/>
              </a:lnSpc>
            </a:pPr>
            <a:r>
              <a:rPr lang="en-US" sz="3200" dirty="0"/>
              <a:t>Technological dynamics and change </a:t>
            </a:r>
          </a:p>
          <a:p>
            <a:endParaRPr lang="en-US" dirty="0" smtClean="0"/>
          </a:p>
        </p:txBody>
      </p:sp>
    </p:spTree>
    <p:extLst>
      <p:ext uri="{BB962C8B-B14F-4D97-AF65-F5344CB8AC3E}">
        <p14:creationId xmlns:p14="http://schemas.microsoft.com/office/powerpoint/2010/main" val="1839777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492578" cy="1320800"/>
          </a:xfrm>
        </p:spPr>
        <p:txBody>
          <a:bodyPr/>
          <a:lstStyle/>
          <a:p>
            <a:r>
              <a:rPr lang="en-US" dirty="0" smtClean="0"/>
              <a:t>3.Evaluate </a:t>
            </a:r>
            <a:r>
              <a:rPr lang="en-US" dirty="0"/>
              <a:t>the targeted clientele community</a:t>
            </a:r>
          </a:p>
        </p:txBody>
      </p:sp>
      <p:sp>
        <p:nvSpPr>
          <p:cNvPr id="3" name="Content Placeholder 2"/>
          <p:cNvSpPr>
            <a:spLocks noGrp="1"/>
          </p:cNvSpPr>
          <p:nvPr>
            <p:ph idx="1"/>
          </p:nvPr>
        </p:nvSpPr>
        <p:spPr>
          <a:xfrm>
            <a:off x="677333" y="2138287"/>
            <a:ext cx="10853027" cy="4719713"/>
          </a:xfrm>
        </p:spPr>
        <p:txBody>
          <a:bodyPr>
            <a:normAutofit/>
          </a:bodyPr>
          <a:lstStyle/>
          <a:p>
            <a:pPr>
              <a:lnSpc>
                <a:spcPct val="200000"/>
              </a:lnSpc>
            </a:pPr>
            <a:r>
              <a:rPr lang="en-US" sz="3200" dirty="0" smtClean="0"/>
              <a:t>Influences </a:t>
            </a:r>
            <a:r>
              <a:rPr lang="en-US" sz="3200" dirty="0"/>
              <a:t>quality </a:t>
            </a:r>
            <a:r>
              <a:rPr lang="en-US" sz="3200" dirty="0" smtClean="0"/>
              <a:t>control</a:t>
            </a:r>
          </a:p>
          <a:p>
            <a:pPr>
              <a:lnSpc>
                <a:spcPct val="200000"/>
              </a:lnSpc>
            </a:pPr>
            <a:r>
              <a:rPr lang="en-US" sz="3200" dirty="0" smtClean="0"/>
              <a:t>Presents a projection map for the business prospects</a:t>
            </a:r>
          </a:p>
          <a:p>
            <a:pPr>
              <a:lnSpc>
                <a:spcPct val="200000"/>
              </a:lnSpc>
            </a:pPr>
            <a:r>
              <a:rPr lang="en-US" sz="3200" b="1" dirty="0" smtClean="0"/>
              <a:t>For Business specificity</a:t>
            </a:r>
            <a:endParaRPr lang="en-US" sz="3200" dirty="0"/>
          </a:p>
        </p:txBody>
      </p:sp>
    </p:spTree>
    <p:extLst>
      <p:ext uri="{BB962C8B-B14F-4D97-AF65-F5344CB8AC3E}">
        <p14:creationId xmlns:p14="http://schemas.microsoft.com/office/powerpoint/2010/main" val="1061169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
            </a:r>
            <a:r>
              <a:rPr lang="en-US" dirty="0"/>
              <a:t>Business setup and market entry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r>
              <a:rPr lang="en-US" sz="2400" dirty="0"/>
              <a:t>The manner through which the business is introduced into the niche for the first time can affects its market penetration. </a:t>
            </a:r>
            <a:endParaRPr lang="en-US" sz="2400" dirty="0" smtClean="0"/>
          </a:p>
          <a:p>
            <a:r>
              <a:rPr lang="en-US" sz="2400" dirty="0" smtClean="0"/>
              <a:t>This </a:t>
            </a:r>
            <a:r>
              <a:rPr lang="en-US" sz="2400" dirty="0"/>
              <a:t>is the part where you must showcase unique ingenuity and integrity</a:t>
            </a:r>
            <a:r>
              <a:rPr lang="en-US" sz="2400" dirty="0" smtClean="0"/>
              <a:t>.</a:t>
            </a:r>
          </a:p>
          <a:p>
            <a:r>
              <a:rPr lang="en-US" sz="2400" dirty="0" smtClean="0"/>
              <a:t> </a:t>
            </a:r>
            <a:r>
              <a:rPr lang="en-US" sz="2400" dirty="0"/>
              <a:t>The following are some of the key aspect where prominent strategies should apply. </a:t>
            </a:r>
            <a:endParaRPr lang="en-US" dirty="0" smtClean="0"/>
          </a:p>
          <a:p>
            <a:r>
              <a:rPr lang="en-US" sz="2400" dirty="0" smtClean="0"/>
              <a:t>Focus on </a:t>
            </a:r>
          </a:p>
          <a:p>
            <a:pPr lvl="1"/>
            <a:r>
              <a:rPr lang="en-US" sz="2200" dirty="0" smtClean="0"/>
              <a:t>Visibility</a:t>
            </a:r>
          </a:p>
          <a:p>
            <a:pPr lvl="1"/>
            <a:r>
              <a:rPr lang="en-US" sz="2200" dirty="0" smtClean="0"/>
              <a:t>Accessibility </a:t>
            </a:r>
          </a:p>
          <a:p>
            <a:pPr lvl="1"/>
            <a:r>
              <a:rPr lang="en-US" sz="2200" dirty="0" smtClean="0"/>
              <a:t>Pricing </a:t>
            </a:r>
          </a:p>
          <a:p>
            <a:pPr lvl="1"/>
            <a:r>
              <a:rPr lang="en-US" sz="2200" dirty="0" smtClean="0"/>
              <a:t>Legal requirements</a:t>
            </a:r>
          </a:p>
          <a:p>
            <a:pPr lvl="1"/>
            <a:r>
              <a:rPr lang="en-US" sz="2200" dirty="0" smtClean="0"/>
              <a:t>Management and operation style </a:t>
            </a:r>
          </a:p>
          <a:p>
            <a:pPr lvl="1"/>
            <a:r>
              <a:rPr lang="en-US" sz="2200" dirty="0" smtClean="0"/>
              <a:t>Building a team</a:t>
            </a:r>
            <a:endParaRPr lang="en-US" sz="2400" dirty="0"/>
          </a:p>
        </p:txBody>
      </p:sp>
    </p:spTree>
    <p:extLst>
      <p:ext uri="{BB962C8B-B14F-4D97-AF65-F5344CB8AC3E}">
        <p14:creationId xmlns:p14="http://schemas.microsoft.com/office/powerpoint/2010/main" val="535095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 </a:t>
            </a:r>
            <a:r>
              <a:rPr lang="en-US" dirty="0"/>
              <a:t/>
            </a:r>
            <a:br>
              <a:rPr lang="en-US" dirty="0"/>
            </a:br>
            <a:endParaRPr lang="en-US" dirty="0"/>
          </a:p>
        </p:txBody>
      </p:sp>
      <p:sp>
        <p:nvSpPr>
          <p:cNvPr id="3" name="Content Placeholder 2"/>
          <p:cNvSpPr>
            <a:spLocks noGrp="1"/>
          </p:cNvSpPr>
          <p:nvPr>
            <p:ph idx="1"/>
          </p:nvPr>
        </p:nvSpPr>
        <p:spPr>
          <a:xfrm>
            <a:off x="677334" y="2160589"/>
            <a:ext cx="11111012" cy="4487346"/>
          </a:xfrm>
        </p:spPr>
        <p:txBody>
          <a:bodyPr>
            <a:normAutofit fontScale="85000" lnSpcReduction="10000"/>
          </a:bodyPr>
          <a:lstStyle/>
          <a:p>
            <a:pPr>
              <a:lnSpc>
                <a:spcPct val="170000"/>
              </a:lnSpc>
            </a:pPr>
            <a:r>
              <a:rPr lang="en-US" sz="3200" dirty="0" smtClean="0"/>
              <a:t>As </a:t>
            </a:r>
            <a:r>
              <a:rPr lang="en-US" sz="3200" dirty="0"/>
              <a:t>technology gets, more people continues to lose their job through layoffs and budget cut. </a:t>
            </a:r>
            <a:endParaRPr lang="en-US" sz="3200" dirty="0" smtClean="0"/>
          </a:p>
          <a:p>
            <a:pPr>
              <a:lnSpc>
                <a:spcPct val="170000"/>
              </a:lnSpc>
            </a:pPr>
            <a:r>
              <a:rPr lang="en-US" sz="3200" dirty="0" smtClean="0"/>
              <a:t>Unemployment </a:t>
            </a:r>
            <a:r>
              <a:rPr lang="en-US" sz="3200" dirty="0"/>
              <a:t>rate has skyrocketed over the last decade. </a:t>
            </a:r>
            <a:endParaRPr lang="en-US" sz="3200" dirty="0" smtClean="0"/>
          </a:p>
          <a:p>
            <a:pPr>
              <a:lnSpc>
                <a:spcPct val="170000"/>
              </a:lnSpc>
            </a:pPr>
            <a:r>
              <a:rPr lang="en-US" sz="3200" dirty="0" smtClean="0"/>
              <a:t>As </a:t>
            </a:r>
            <a:r>
              <a:rPr lang="en-US" sz="3200" dirty="0"/>
              <a:t>machines and technology continues to replace the human factor in the labor market, people are adapting to the wave by becoming self-employed through establishment of new business startups.</a:t>
            </a:r>
          </a:p>
          <a:p>
            <a:endParaRPr lang="en-US" dirty="0"/>
          </a:p>
        </p:txBody>
      </p:sp>
    </p:spTree>
    <p:extLst>
      <p:ext uri="{BB962C8B-B14F-4D97-AF65-F5344CB8AC3E}">
        <p14:creationId xmlns:p14="http://schemas.microsoft.com/office/powerpoint/2010/main" val="3629282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0133594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130</TotalTime>
  <Words>1604</Words>
  <Application>Microsoft Office PowerPoint</Application>
  <PresentationFormat>Widescreen</PresentationFormat>
  <Paragraphs>103</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Starting Business </vt:lpstr>
      <vt:lpstr>Introduction </vt:lpstr>
      <vt:lpstr>Importance of the subject</vt:lpstr>
      <vt:lpstr>Objectives</vt:lpstr>
      <vt:lpstr>Critical area of focus when starting business</vt:lpstr>
      <vt:lpstr>1. Personality and Self-Evaluation  </vt:lpstr>
      <vt:lpstr>2. Market Research and critical Analysis of industry  </vt:lpstr>
      <vt:lpstr>3.Evaluate the targeted clientele community</vt:lpstr>
      <vt:lpstr>4. Business setup and market entry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NONE</dc:creator>
  <cp:lastModifiedBy>NONE</cp:lastModifiedBy>
  <cp:revision>18</cp:revision>
  <dcterms:created xsi:type="dcterms:W3CDTF">2019-10-22T21:59:29Z</dcterms:created>
  <dcterms:modified xsi:type="dcterms:W3CDTF">2019-10-23T00:09:29Z</dcterms:modified>
</cp:coreProperties>
</file>